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6"/>
  </p:notesMasterIdLst>
  <p:sldIdLst>
    <p:sldId id="256" r:id="rId2"/>
    <p:sldId id="273" r:id="rId3"/>
    <p:sldId id="315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4" r:id="rId12"/>
    <p:sldId id="331" r:id="rId13"/>
    <p:sldId id="335" r:id="rId14"/>
    <p:sldId id="336" r:id="rId15"/>
    <p:sldId id="332" r:id="rId16"/>
    <p:sldId id="333" r:id="rId17"/>
    <p:sldId id="352" r:id="rId18"/>
    <p:sldId id="337" r:id="rId19"/>
    <p:sldId id="338" r:id="rId20"/>
    <p:sldId id="339" r:id="rId21"/>
    <p:sldId id="340" r:id="rId22"/>
    <p:sldId id="349" r:id="rId23"/>
    <p:sldId id="343" r:id="rId24"/>
    <p:sldId id="344" r:id="rId25"/>
    <p:sldId id="341" r:id="rId26"/>
    <p:sldId id="345" r:id="rId27"/>
    <p:sldId id="346" r:id="rId28"/>
    <p:sldId id="353" r:id="rId29"/>
    <p:sldId id="347" r:id="rId30"/>
    <p:sldId id="348" r:id="rId31"/>
    <p:sldId id="350" r:id="rId32"/>
    <p:sldId id="354" r:id="rId33"/>
    <p:sldId id="351" r:id="rId34"/>
    <p:sldId id="355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B03E4-872D-424F-B4AC-CD11DE13A6D9}" type="datetimeFigureOut">
              <a:rPr lang="de-DE" smtClean="0"/>
              <a:t>04.02.2015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EDB6B-5A65-44DA-8B8B-746C6D281A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80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FC4-4E13-4C1D-A445-0C847ABBA34A}" type="datetime1">
              <a:rPr lang="de-DE" smtClean="0"/>
              <a:t>04.02.2015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8B2C-95D8-4FDF-9A15-C6EDFB4860E6}" type="datetime1">
              <a:rPr lang="de-DE" smtClean="0"/>
              <a:t>04.02.2015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FEDA-CE3F-4996-B681-7123834543D3}" type="datetime1">
              <a:rPr lang="de-DE" smtClean="0"/>
              <a:t>04.02.2015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292-E41F-4731-81A3-681FAB3E1725}" type="datetime1">
              <a:rPr lang="de-DE" smtClean="0"/>
              <a:t>04.02.2015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EE05-9859-4AC4-BCB6-C970FD23B627}" type="datetime1">
              <a:rPr lang="de-DE" smtClean="0"/>
              <a:t>04.02.2015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A81-A2DF-40A1-8E30-7EC9D29A3A40}" type="datetime1">
              <a:rPr lang="de-DE" smtClean="0"/>
              <a:t>04.02.2015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4E36-E772-4690-A649-B5B657B80548}" type="datetime1">
              <a:rPr lang="de-DE" smtClean="0"/>
              <a:t>04.02.2015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EAB4-E4BB-43BD-888A-798128DC67AB}" type="datetime1">
              <a:rPr lang="de-DE" smtClean="0"/>
              <a:t>04.02.2015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04A3-E38E-4BE2-885E-71C029A9219F}" type="datetime1">
              <a:rPr lang="de-DE" smtClean="0"/>
              <a:t>04.02.2015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D62-DC89-408F-AFAC-5BBD516BCCC5}" type="datetime1">
              <a:rPr lang="de-DE" smtClean="0"/>
              <a:t>04.02.2015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30E3-BC25-4F62-A0A5-A7E72A1F6110}" type="datetime1">
              <a:rPr lang="de-DE" smtClean="0"/>
              <a:t>04.02.2015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59C2BB-17E1-4081-8E43-FC2D0A9BBC4F}" type="datetime1">
              <a:rPr lang="de-DE" smtClean="0"/>
              <a:t>04.02.2015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5EA7D2-0767-4554-B277-AF287F3CE652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555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80988"/>
            <a:ext cx="146208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755576" y="6407656"/>
            <a:ext cx="113144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  <a:defRPr/>
            </a:pPr>
            <a:r>
              <a:rPr lang="de-DE" sz="1000" b="1" dirty="0" smtClean="0">
                <a:solidFill>
                  <a:srgbClr val="0F2D64"/>
                </a:solidFill>
                <a:latin typeface="Arial" charset="0"/>
              </a:rPr>
              <a:t>Transfer </a:t>
            </a:r>
            <a:r>
              <a:rPr lang="de-DE" sz="1000" b="1" dirty="0" err="1" smtClean="0">
                <a:solidFill>
                  <a:srgbClr val="0F2D64"/>
                </a:solidFill>
                <a:latin typeface="Arial" charset="0"/>
              </a:rPr>
              <a:t>Entropy</a:t>
            </a:r>
            <a:endParaRPr lang="de-DE" sz="1000" b="1" dirty="0" smtClean="0">
              <a:solidFill>
                <a:srgbClr val="0F2D64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1979712" y="6408274"/>
            <a:ext cx="7561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de-DE" sz="1000" dirty="0" smtClean="0">
                <a:solidFill>
                  <a:srgbClr val="0F2D64"/>
                </a:solidFill>
                <a:latin typeface="Arial" charset="0"/>
              </a:rPr>
              <a:t>04 </a:t>
            </a:r>
            <a:r>
              <a:rPr lang="de-DE" sz="1000" dirty="0" err="1" smtClean="0">
                <a:solidFill>
                  <a:srgbClr val="0F2D64"/>
                </a:solidFill>
                <a:latin typeface="Arial" charset="0"/>
              </a:rPr>
              <a:t>February</a:t>
            </a:r>
            <a:r>
              <a:rPr lang="de-DE" sz="1000" baseline="0" dirty="0" smtClean="0">
                <a:solidFill>
                  <a:srgbClr val="0F2D64"/>
                </a:solidFill>
                <a:latin typeface="Arial" charset="0"/>
              </a:rPr>
              <a:t> </a:t>
            </a:r>
            <a:r>
              <a:rPr lang="de-DE" sz="1000" dirty="0" smtClean="0">
                <a:solidFill>
                  <a:srgbClr val="0F2D64"/>
                </a:solidFill>
                <a:latin typeface="Arial" charset="0"/>
              </a:rPr>
              <a:t>2015 | AG Bewegungsstörungen &amp; Tiefe Hirnstimulation </a:t>
            </a:r>
            <a:r>
              <a:rPr lang="en-US" sz="1000" dirty="0" smtClean="0">
                <a:solidFill>
                  <a:srgbClr val="0F2D64"/>
                </a:solidFill>
                <a:latin typeface="Arial" charset="0"/>
                <a:cs typeface="Arial" charset="0"/>
              </a:rPr>
              <a:t>| </a:t>
            </a:r>
            <a:r>
              <a:rPr lang="en-US" sz="1000" b="1" dirty="0" err="1" smtClean="0">
                <a:solidFill>
                  <a:srgbClr val="0F2D64"/>
                </a:solidFill>
                <a:latin typeface="Arial" charset="0"/>
                <a:cs typeface="Arial" charset="0"/>
              </a:rPr>
              <a:t>Immo</a:t>
            </a:r>
            <a:r>
              <a:rPr lang="en-US" sz="1000" b="1" dirty="0" smtClean="0">
                <a:solidFill>
                  <a:srgbClr val="0F2D64"/>
                </a:solidFill>
                <a:latin typeface="Arial" charset="0"/>
                <a:cs typeface="Arial" charset="0"/>
              </a:rPr>
              <a:t> Weber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endParaRPr lang="en-US" sz="1000" b="1" dirty="0" smtClean="0">
              <a:solidFill>
                <a:srgbClr val="0F2D64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</a:t>
            </a:r>
            <a:r>
              <a:rPr lang="en-US" dirty="0" smtClean="0"/>
              <a:t>Information Transfer in </a:t>
            </a:r>
            <a:r>
              <a:rPr lang="en-US" dirty="0"/>
              <a:t>N</a:t>
            </a:r>
            <a:r>
              <a:rPr lang="en-US" dirty="0" smtClean="0"/>
              <a:t>eurological Systems</a:t>
            </a:r>
            <a:r>
              <a:rPr lang="de-DE" dirty="0" smtClean="0"/>
              <a:t>“</a:t>
            </a:r>
          </a:p>
          <a:p>
            <a:r>
              <a:rPr lang="de-DE" sz="2000" dirty="0" smtClean="0"/>
              <a:t>Immo Weber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/>
          <a:lstStyle/>
          <a:p>
            <a:r>
              <a:rPr lang="de-DE" b="1" dirty="0" smtClean="0"/>
              <a:t>Transfer </a:t>
            </a:r>
            <a:r>
              <a:rPr lang="de-DE" b="1" dirty="0" err="1" smtClean="0"/>
              <a:t>Entropy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1260"/>
            <a:ext cx="1872208" cy="203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smtClean="0"/>
              <a:t>Mutual Information: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000" dirty="0" smtClean="0"/>
              <a:t>The </a:t>
            </a:r>
            <a:r>
              <a:rPr lang="de-DE" sz="2000" dirty="0" err="1" smtClean="0"/>
              <a:t>difference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total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/>
              <a:t>in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variables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unique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variable: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804248" y="4653136"/>
            <a:ext cx="1152128" cy="108012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380312" y="4663509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452320" y="50189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48264" y="501933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019204" y="50189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22090" y="2420886"/>
            <a:ext cx="191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X</a:t>
            </a:r>
            <a:r>
              <a:rPr lang="de-DE" dirty="0" smtClean="0"/>
              <a:t> 0001011110000</a:t>
            </a:r>
          </a:p>
          <a:p>
            <a:r>
              <a:rPr lang="de-DE" b="1" dirty="0" smtClean="0"/>
              <a:t>Y</a:t>
            </a:r>
            <a:r>
              <a:rPr lang="de-DE" dirty="0" smtClean="0"/>
              <a:t> 0110011001011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2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i="1" dirty="0" smtClean="0"/>
              <a:t>Mutual Information: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000" dirty="0" smtClean="0"/>
              <a:t>The </a:t>
            </a:r>
            <a:r>
              <a:rPr lang="de-DE" sz="2000" dirty="0" err="1" smtClean="0"/>
              <a:t>difference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total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in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variables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unique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variable: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600" b="1" dirty="0" smtClean="0"/>
              <a:t>MI(X;Y) = H(X) - H(X|Y) = H(Y) - H(Y|X)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200" dirty="0" smtClean="0"/>
              <a:t>MI </a:t>
            </a:r>
            <a:r>
              <a:rPr lang="de-DE" sz="2200" dirty="0" err="1" smtClean="0"/>
              <a:t>represents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information</a:t>
            </a:r>
            <a:r>
              <a:rPr lang="de-DE" sz="2200" dirty="0" smtClean="0"/>
              <a:t> </a:t>
            </a:r>
            <a:r>
              <a:rPr lang="de-DE" sz="2200" dirty="0" err="1" smtClean="0"/>
              <a:t>shared</a:t>
            </a:r>
            <a:r>
              <a:rPr lang="de-DE" sz="2200" dirty="0" smtClean="0"/>
              <a:t> </a:t>
            </a:r>
            <a:r>
              <a:rPr lang="de-DE" sz="2200" dirty="0" err="1" smtClean="0"/>
              <a:t>between</a:t>
            </a: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X </a:t>
            </a:r>
            <a:r>
              <a:rPr lang="de-DE" sz="2200" dirty="0" err="1" smtClean="0"/>
              <a:t>and</a:t>
            </a:r>
            <a:r>
              <a:rPr lang="de-DE" sz="2200" dirty="0" smtClean="0"/>
              <a:t> Y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thus</a:t>
            </a:r>
            <a:r>
              <a:rPr lang="de-DE" sz="2200" dirty="0" smtClean="0"/>
              <a:t> </a:t>
            </a:r>
            <a:r>
              <a:rPr lang="de-DE" sz="2200" dirty="0" err="1" smtClean="0"/>
              <a:t>symmetric</a:t>
            </a:r>
            <a:r>
              <a:rPr lang="de-DE" sz="2200" dirty="0" smtClean="0"/>
              <a:t>.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804248" y="4653136"/>
            <a:ext cx="1152128" cy="108012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380312" y="4663509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452320" y="50189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48264" y="501933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019204" y="50189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14249" y="24208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X</a:t>
            </a:r>
            <a:r>
              <a:rPr lang="de-DE" dirty="0" smtClean="0">
                <a:solidFill>
                  <a:srgbClr val="FF0000"/>
                </a:solidFill>
              </a:rPr>
              <a:t> 0</a:t>
            </a:r>
            <a:r>
              <a:rPr lang="de-DE" dirty="0" smtClean="0"/>
              <a:t>001</a:t>
            </a:r>
            <a:r>
              <a:rPr lang="de-DE" dirty="0" smtClean="0">
                <a:solidFill>
                  <a:srgbClr val="FF0000"/>
                </a:solidFill>
              </a:rPr>
              <a:t>011</a:t>
            </a:r>
            <a:r>
              <a:rPr lang="de-DE" dirty="0" smtClean="0"/>
              <a:t>110</a:t>
            </a:r>
            <a:r>
              <a:rPr lang="de-DE" dirty="0" smtClean="0">
                <a:solidFill>
                  <a:srgbClr val="FF0000"/>
                </a:solidFill>
              </a:rPr>
              <a:t>0</a:t>
            </a:r>
            <a:r>
              <a:rPr lang="de-DE" dirty="0" smtClean="0"/>
              <a:t>00</a:t>
            </a:r>
          </a:p>
          <a:p>
            <a:r>
              <a:rPr lang="de-DE" b="1" dirty="0" smtClean="0"/>
              <a:t>Y</a:t>
            </a:r>
            <a:r>
              <a:rPr lang="de-DE" dirty="0" smtClean="0">
                <a:solidFill>
                  <a:srgbClr val="FF0000"/>
                </a:solidFill>
              </a:rPr>
              <a:t> 0</a:t>
            </a:r>
            <a:r>
              <a:rPr lang="de-DE" dirty="0" smtClean="0"/>
              <a:t>110</a:t>
            </a:r>
            <a:r>
              <a:rPr lang="de-DE" dirty="0" smtClean="0">
                <a:solidFill>
                  <a:srgbClr val="FF0000"/>
                </a:solidFill>
              </a:rPr>
              <a:t>011</a:t>
            </a:r>
            <a:r>
              <a:rPr lang="de-DE" dirty="0" smtClean="0"/>
              <a:t>001</a:t>
            </a:r>
            <a:r>
              <a:rPr lang="de-DE" dirty="0" smtClean="0">
                <a:solidFill>
                  <a:srgbClr val="FF0000"/>
                </a:solidFill>
              </a:rPr>
              <a:t>0</a:t>
            </a:r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5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Conditional</a:t>
            </a:r>
            <a:r>
              <a:rPr lang="de-DE" sz="2400" i="1" dirty="0" smtClean="0"/>
              <a:t> Mutual Information: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conditioning</a:t>
            </a:r>
            <a:r>
              <a:rPr lang="de-DE" sz="2400" dirty="0" smtClean="0"/>
              <a:t> MI on a </a:t>
            </a:r>
            <a:r>
              <a:rPr lang="de-DE" sz="2400" dirty="0" err="1" smtClean="0"/>
              <a:t>third</a:t>
            </a:r>
            <a:r>
              <a:rPr lang="de-DE" sz="2400" dirty="0" smtClean="0"/>
              <a:t> variable</a:t>
            </a:r>
          </a:p>
          <a:p>
            <a:pPr marL="0" indent="0">
              <a:buNone/>
            </a:pPr>
            <a:r>
              <a:rPr lang="de-DE" sz="2400" dirty="0" smtClean="0"/>
              <a:t>Z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gets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Mutual Information: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b="1" dirty="0" smtClean="0"/>
              <a:t>I(X;Y|Z) = H(X|Z) – H(X|Y,Z)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156176" y="162880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156176" y="234888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967150" y="1952836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winkelte Verbindung 14"/>
          <p:cNvCxnSpPr>
            <a:stCxn id="11" idx="3"/>
            <a:endCxn id="13" idx="1"/>
          </p:cNvCxnSpPr>
          <p:nvPr/>
        </p:nvCxnSpPr>
        <p:spPr>
          <a:xfrm>
            <a:off x="6660232" y="1808820"/>
            <a:ext cx="1306918" cy="3240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endCxn id="13" idx="1"/>
          </p:cNvCxnSpPr>
          <p:nvPr/>
        </p:nvCxnSpPr>
        <p:spPr>
          <a:xfrm flipV="1">
            <a:off x="6662218" y="2132856"/>
            <a:ext cx="130493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019204" y="198884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223594" y="162880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3594" y="2353833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74359" y="1943544"/>
            <a:ext cx="5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xor</a:t>
            </a:r>
            <a:endParaRPr lang="de-DE" dirty="0"/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33071"/>
              </p:ext>
            </p:extLst>
          </p:nvPr>
        </p:nvGraphicFramePr>
        <p:xfrm>
          <a:off x="5832139" y="3861048"/>
          <a:ext cx="30963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1032115"/>
                <a:gridCol w="1032115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 =True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Z=True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X=True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Conditional</a:t>
            </a:r>
            <a:r>
              <a:rPr lang="de-DE" sz="2400" i="1" dirty="0" smtClean="0"/>
              <a:t> Mutual Information: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conditioning</a:t>
            </a:r>
            <a:r>
              <a:rPr lang="de-DE" sz="2400" dirty="0" smtClean="0"/>
              <a:t> MI on a </a:t>
            </a:r>
            <a:r>
              <a:rPr lang="de-DE" sz="2400" dirty="0" err="1" smtClean="0"/>
              <a:t>third</a:t>
            </a:r>
            <a:r>
              <a:rPr lang="de-DE" sz="2400" dirty="0" smtClean="0"/>
              <a:t> variable </a:t>
            </a:r>
          </a:p>
          <a:p>
            <a:pPr marL="0" indent="0">
              <a:buNone/>
            </a:pPr>
            <a:r>
              <a:rPr lang="de-DE" sz="2400" dirty="0" smtClean="0"/>
              <a:t>Z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gets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Mutual Information: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b="1" dirty="0" smtClean="0"/>
              <a:t>I(X;Y|Z) = H(X|Z) – H(X|Y,Z)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156176" y="162880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156176" y="234888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967150" y="1952836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winkelte Verbindung 14"/>
          <p:cNvCxnSpPr>
            <a:stCxn id="11" idx="3"/>
            <a:endCxn id="13" idx="1"/>
          </p:cNvCxnSpPr>
          <p:nvPr/>
        </p:nvCxnSpPr>
        <p:spPr>
          <a:xfrm>
            <a:off x="6660232" y="1808820"/>
            <a:ext cx="1306918" cy="3240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endCxn id="13" idx="1"/>
          </p:cNvCxnSpPr>
          <p:nvPr/>
        </p:nvCxnSpPr>
        <p:spPr>
          <a:xfrm flipV="1">
            <a:off x="6662218" y="2132856"/>
            <a:ext cx="130493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019204" y="198884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223594" y="162880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3594" y="2353833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74359" y="1943544"/>
            <a:ext cx="5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xor</a:t>
            </a:r>
            <a:endParaRPr lang="de-DE" dirty="0"/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5868"/>
              </p:ext>
            </p:extLst>
          </p:nvPr>
        </p:nvGraphicFramePr>
        <p:xfrm>
          <a:off x="5832139" y="3861048"/>
          <a:ext cx="30963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1032115"/>
                <a:gridCol w="1032115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Y =True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Z=True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X=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False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X=True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X=True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6"/>
          <p:cNvCxnSpPr/>
          <p:nvPr/>
        </p:nvCxnSpPr>
        <p:spPr>
          <a:xfrm>
            <a:off x="6156176" y="2348880"/>
            <a:ext cx="50405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6156176" y="2348880"/>
            <a:ext cx="50405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Conditional</a:t>
            </a:r>
            <a:r>
              <a:rPr lang="de-DE" sz="2400" i="1" dirty="0" smtClean="0"/>
              <a:t> Mutual Information: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conditioning</a:t>
            </a:r>
            <a:r>
              <a:rPr lang="de-DE" sz="2400" dirty="0" smtClean="0"/>
              <a:t> MI on a </a:t>
            </a:r>
            <a:r>
              <a:rPr lang="de-DE" sz="2400" dirty="0" err="1" smtClean="0"/>
              <a:t>third</a:t>
            </a:r>
            <a:r>
              <a:rPr lang="de-DE" sz="2400" dirty="0" smtClean="0"/>
              <a:t> variable </a:t>
            </a:r>
          </a:p>
          <a:p>
            <a:pPr marL="0" indent="0">
              <a:buNone/>
            </a:pPr>
            <a:r>
              <a:rPr lang="de-DE" sz="2400" dirty="0" smtClean="0"/>
              <a:t>Z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gets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Mutual Information: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b="1" dirty="0" smtClean="0"/>
              <a:t>I(X;Y|Z) = H(X|Z) – H(X|Y,Z)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156176" y="162880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156176" y="234888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967150" y="1952836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winkelte Verbindung 14"/>
          <p:cNvCxnSpPr>
            <a:stCxn id="11" idx="3"/>
            <a:endCxn id="13" idx="1"/>
          </p:cNvCxnSpPr>
          <p:nvPr/>
        </p:nvCxnSpPr>
        <p:spPr>
          <a:xfrm>
            <a:off x="6660232" y="1808820"/>
            <a:ext cx="1306918" cy="3240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endCxn id="13" idx="1"/>
          </p:cNvCxnSpPr>
          <p:nvPr/>
        </p:nvCxnSpPr>
        <p:spPr>
          <a:xfrm flipV="1">
            <a:off x="6662218" y="2132856"/>
            <a:ext cx="130493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019204" y="198884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223594" y="1628800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3594" y="2353833"/>
            <a:ext cx="3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74359" y="1943544"/>
            <a:ext cx="5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xor</a:t>
            </a:r>
            <a:endParaRPr lang="de-DE" dirty="0"/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36388"/>
              </p:ext>
            </p:extLst>
          </p:nvPr>
        </p:nvGraphicFramePr>
        <p:xfrm>
          <a:off x="5832139" y="3861048"/>
          <a:ext cx="30963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1032115"/>
                <a:gridCol w="1032115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Y =True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Z=True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X=</a:t>
                      </a:r>
                      <a:r>
                        <a:rPr lang="de-DE" dirty="0" err="1" smtClean="0">
                          <a:solidFill>
                            <a:srgbClr val="00B050"/>
                          </a:solidFill>
                        </a:rPr>
                        <a:t>False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X=True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X=True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X=</a:t>
                      </a:r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ositionsrahmen 7"/>
          <p:cNvSpPr/>
          <p:nvPr/>
        </p:nvSpPr>
        <p:spPr>
          <a:xfrm>
            <a:off x="6084168" y="2276872"/>
            <a:ext cx="648072" cy="504056"/>
          </a:xfrm>
          <a:prstGeom prst="frame">
            <a:avLst/>
          </a:prstGeom>
          <a:solidFill>
            <a:srgbClr val="5EF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761277" y="5067701"/>
            <a:ext cx="1728192" cy="1563930"/>
            <a:chOff x="6804248" y="5207868"/>
            <a:chExt cx="1728192" cy="1563930"/>
          </a:xfrm>
        </p:grpSpPr>
        <p:sp>
          <p:nvSpPr>
            <p:cNvPr id="17" name="Ellipse 16"/>
            <p:cNvSpPr/>
            <p:nvPr/>
          </p:nvSpPr>
          <p:spPr>
            <a:xfrm>
              <a:off x="6804248" y="5207868"/>
              <a:ext cx="1152128" cy="10801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380312" y="5218241"/>
              <a:ext cx="1152128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452320" y="55736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MI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48264" y="55740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019204" y="557363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  <p:sp>
          <p:nvSpPr>
            <p:cNvPr id="28" name="Ellipse 27"/>
            <p:cNvSpPr/>
            <p:nvPr/>
          </p:nvSpPr>
          <p:spPr>
            <a:xfrm>
              <a:off x="7159386" y="5691678"/>
              <a:ext cx="1152128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560332" y="623173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3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Causality</a:t>
            </a:r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0338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Wiener‘s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Principle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Causality</a:t>
            </a:r>
            <a:endParaRPr lang="de-DE" sz="2400" i="1" dirty="0" smtClean="0"/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b="1" dirty="0" smtClean="0"/>
              <a:t>A </a:t>
            </a:r>
            <a:r>
              <a:rPr lang="de-DE" sz="2400" b="1" dirty="0" err="1" smtClean="0"/>
              <a:t>signal</a:t>
            </a:r>
            <a:r>
              <a:rPr lang="de-DE" sz="2400" b="1" dirty="0" smtClean="0"/>
              <a:t> X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Wiener </a:t>
            </a:r>
            <a:r>
              <a:rPr lang="de-DE" sz="2400" b="1" dirty="0" err="1" smtClean="0"/>
              <a:t>causal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signal</a:t>
            </a:r>
            <a:r>
              <a:rPr lang="de-DE" sz="2400" b="1" dirty="0" smtClean="0"/>
              <a:t> Y, </a:t>
            </a:r>
            <a:r>
              <a:rPr lang="de-DE" sz="2400" b="1" dirty="0" err="1" smtClean="0"/>
              <a:t>if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X </a:t>
            </a:r>
            <a:r>
              <a:rPr lang="de-DE" sz="2400" b="1" dirty="0" err="1" smtClean="0"/>
              <a:t>leads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better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predictions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Y </a:t>
            </a:r>
            <a:r>
              <a:rPr lang="de-DE" sz="2400" b="1" dirty="0" err="1" smtClean="0"/>
              <a:t>than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Y.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03910"/>
            <a:ext cx="1818601" cy="2776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Wiener‘s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Principle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from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perspective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Information </a:t>
            </a:r>
            <a:r>
              <a:rPr lang="de-DE" sz="2400" i="1" dirty="0" err="1" smtClean="0"/>
              <a:t>Theory</a:t>
            </a:r>
            <a:r>
              <a:rPr lang="de-DE" sz="2400" i="1" dirty="0" smtClean="0"/>
              <a:t>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b="1" dirty="0" err="1" smtClean="0"/>
              <a:t>How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much</a:t>
            </a:r>
            <a:r>
              <a:rPr lang="de-DE" sz="2400" b="1" dirty="0" smtClean="0"/>
              <a:t> additional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does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state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X </a:t>
            </a:r>
            <a:r>
              <a:rPr lang="de-DE" sz="2400" b="1" dirty="0" err="1" smtClean="0"/>
              <a:t>contain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about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future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observation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value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 Y </a:t>
            </a:r>
            <a:r>
              <a:rPr lang="de-DE" sz="2400" b="1" dirty="0" err="1" smtClean="0"/>
              <a:t>given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already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know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state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 Y?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1600" y="4293096"/>
                <a:ext cx="4469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𝑇𝐸</m:t>
                      </m:r>
                      <m:d>
                        <m:d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de-DE" sz="2800" b="0" i="1" smtClean="0">
                          <a:latin typeface="Cambria Math"/>
                        </a:rPr>
                        <m:t>=</m:t>
                      </m:r>
                      <m:r>
                        <a:rPr lang="de-DE" sz="28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de-DE" sz="28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de-DE" sz="28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sz="28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de-DE" sz="28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446987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292080" y="4554706"/>
            <a:ext cx="115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(Schreiber, 2000)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481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850106"/>
          </a:xfrm>
        </p:spPr>
        <p:txBody>
          <a:bodyPr/>
          <a:lstStyle/>
          <a:p>
            <a:r>
              <a:rPr lang="de-DE" dirty="0" smtClean="0"/>
              <a:t>Advantages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17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Model </a:t>
                </a:r>
                <a:r>
                  <a:rPr lang="de-DE" dirty="0" err="1" smtClean="0"/>
                  <a:t>free</a:t>
                </a:r>
                <a:endParaRPr lang="de-DE" dirty="0" smtClean="0"/>
              </a:p>
              <a:p>
                <a:r>
                  <a:rPr lang="de-DE" dirty="0" err="1" smtClean="0"/>
                  <a:t>Nonlinear</a:t>
                </a:r>
                <a:endParaRPr lang="de-DE" dirty="0" smtClean="0"/>
              </a:p>
              <a:p>
                <a:r>
                  <a:rPr lang="de-DE" dirty="0" smtClean="0"/>
                  <a:t>Interaction </a:t>
                </a:r>
                <a:r>
                  <a:rPr lang="de-DE" dirty="0" err="1" smtClean="0"/>
                  <a:t>delay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reconstructed</a:t>
                </a:r>
                <a:r>
                  <a:rPr lang="de-DE" dirty="0" smtClean="0"/>
                  <a:t> </a:t>
                </a:r>
                <a:endParaRPr lang="de-DE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e-DE" sz="20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</a:rPr>
                      <m:t>δ</m:t>
                    </m:r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de-DE" sz="2000" b="0" i="1" smtClean="0">
                            <a:latin typeface="Cambria Math"/>
                          </a:rPr>
                          <m:t>𝑎𝑟𝑔</m:t>
                        </m:r>
                      </m:fName>
                      <m:e>
                        <m:func>
                          <m:func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𝑇𝐸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de-DE" sz="2000" dirty="0" smtClean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b="1" dirty="0" smtClean="0"/>
                  <a:t>But..</a:t>
                </a:r>
              </a:p>
              <a:p>
                <a:pPr marL="0" indent="0">
                  <a:buNone/>
                </a:pPr>
                <a:endParaRPr lang="de-DE" b="1" dirty="0" smtClean="0"/>
              </a:p>
              <a:p>
                <a:r>
                  <a:rPr lang="de-DE" dirty="0" smtClean="0"/>
                  <a:t>Analysis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bivariate</a:t>
                </a:r>
                <a:endParaRPr lang="de-DE" dirty="0" smtClean="0"/>
              </a:p>
              <a:p>
                <a:r>
                  <a:rPr lang="de-DE" dirty="0" err="1" smtClean="0"/>
                  <a:t>Prone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multivariate </a:t>
                </a:r>
                <a:r>
                  <a:rPr lang="de-DE" dirty="0" err="1" smtClean="0"/>
                  <a:t>effects</a:t>
                </a:r>
                <a:endParaRPr lang="de-DE" dirty="0" smtClean="0"/>
              </a:p>
              <a:p>
                <a:r>
                  <a:rPr lang="de-DE" dirty="0" smtClean="0"/>
                  <a:t>High </a:t>
                </a:r>
                <a:r>
                  <a:rPr lang="de-DE" dirty="0" err="1" smtClean="0"/>
                  <a:t>computational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cost</a:t>
                </a:r>
                <a:endParaRPr lang="de-DE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7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5810713" y="3538032"/>
            <a:ext cx="2016224" cy="1189525"/>
            <a:chOff x="5580112" y="3612273"/>
            <a:chExt cx="2592288" cy="1256887"/>
          </a:xfrm>
        </p:grpSpPr>
        <p:sp>
          <p:nvSpPr>
            <p:cNvPr id="5" name="Ellipse 4"/>
            <p:cNvSpPr/>
            <p:nvPr/>
          </p:nvSpPr>
          <p:spPr>
            <a:xfrm>
              <a:off x="5580112" y="4365104"/>
              <a:ext cx="504056" cy="5040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6666932" y="3612273"/>
              <a:ext cx="504056" cy="5040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7668344" y="4365104"/>
              <a:ext cx="504056" cy="5040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mit Pfeil 8"/>
            <p:cNvCxnSpPr>
              <a:stCxn id="5" idx="7"/>
              <a:endCxn id="6" idx="2"/>
            </p:cNvCxnSpPr>
            <p:nvPr/>
          </p:nvCxnSpPr>
          <p:spPr>
            <a:xfrm flipV="1">
              <a:off x="6010351" y="3864301"/>
              <a:ext cx="656581" cy="57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6" idx="6"/>
              <a:endCxn id="7" idx="1"/>
            </p:cNvCxnSpPr>
            <p:nvPr/>
          </p:nvCxnSpPr>
          <p:spPr>
            <a:xfrm>
              <a:off x="7170988" y="3864301"/>
              <a:ext cx="571173" cy="57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>
              <a:stCxn id="5" idx="6"/>
              <a:endCxn id="7" idx="2"/>
            </p:cNvCxnSpPr>
            <p:nvPr/>
          </p:nvCxnSpPr>
          <p:spPr>
            <a:xfrm>
              <a:off x="6084168" y="461713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5697483" y="4432466"/>
              <a:ext cx="358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739844" y="3679635"/>
              <a:ext cx="358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757315" y="4432466"/>
              <a:ext cx="358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857015" y="4879957"/>
            <a:ext cx="2016224" cy="1189525"/>
            <a:chOff x="5857015" y="4879957"/>
            <a:chExt cx="2016224" cy="1189525"/>
          </a:xfrm>
        </p:grpSpPr>
        <p:sp>
          <p:nvSpPr>
            <p:cNvPr id="33" name="Ellipse 32"/>
            <p:cNvSpPr/>
            <p:nvPr/>
          </p:nvSpPr>
          <p:spPr>
            <a:xfrm>
              <a:off x="5857015" y="5592441"/>
              <a:ext cx="392044" cy="477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702319" y="4879957"/>
              <a:ext cx="392044" cy="477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481195" y="5592441"/>
              <a:ext cx="392044" cy="477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" name="Gerade Verbindung mit Pfeil 36"/>
            <p:cNvCxnSpPr>
              <a:stCxn id="34" idx="6"/>
              <a:endCxn id="35" idx="1"/>
            </p:cNvCxnSpPr>
            <p:nvPr/>
          </p:nvCxnSpPr>
          <p:spPr>
            <a:xfrm>
              <a:off x="7094363" y="5118478"/>
              <a:ext cx="444246" cy="5438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33" idx="6"/>
              <a:endCxn id="35" idx="2"/>
            </p:cNvCxnSpPr>
            <p:nvPr/>
          </p:nvCxnSpPr>
          <p:spPr>
            <a:xfrm>
              <a:off x="6249059" y="5830961"/>
              <a:ext cx="12321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5948304" y="5656192"/>
              <a:ext cx="278624" cy="34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6759029" y="4943709"/>
              <a:ext cx="278624" cy="34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550395" y="5656192"/>
              <a:ext cx="278624" cy="34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cxnSp>
          <p:nvCxnSpPr>
            <p:cNvPr id="43" name="Gerade Verbindung mit Pfeil 42"/>
            <p:cNvCxnSpPr>
              <a:stCxn id="34" idx="2"/>
            </p:cNvCxnSpPr>
            <p:nvPr/>
          </p:nvCxnSpPr>
          <p:spPr>
            <a:xfrm flipH="1">
              <a:off x="6202757" y="5118478"/>
              <a:ext cx="499562" cy="5438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feld 44"/>
          <p:cNvSpPr txBox="1"/>
          <p:nvPr/>
        </p:nvSpPr>
        <p:spPr>
          <a:xfrm>
            <a:off x="7481196" y="3538032"/>
            <a:ext cx="155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Cascade</a:t>
            </a:r>
            <a:r>
              <a:rPr lang="de-DE" dirty="0" smtClean="0"/>
              <a:t>“-</a:t>
            </a:r>
            <a:r>
              <a:rPr lang="de-DE" dirty="0" err="1" smtClean="0"/>
              <a:t>Effect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7464139" y="4879957"/>
            <a:ext cx="178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„Common-Drive“-</a:t>
            </a:r>
            <a:r>
              <a:rPr lang="de-DE" dirty="0" err="1" smtClean="0"/>
              <a:t>Effect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5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Why</a:t>
            </a:r>
            <a:r>
              <a:rPr lang="de-DE" sz="2400" i="1" dirty="0" smtClean="0"/>
              <a:t> States?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Wiener‘s</a:t>
            </a:r>
            <a:r>
              <a:rPr lang="de-DE" sz="2400" dirty="0" smtClean="0"/>
              <a:t> </a:t>
            </a:r>
            <a:r>
              <a:rPr lang="de-DE" sz="2400" dirty="0" err="1" smtClean="0"/>
              <a:t>formalism</a:t>
            </a:r>
            <a:r>
              <a:rPr lang="de-DE" sz="2400" dirty="0" smtClean="0"/>
              <a:t> </a:t>
            </a:r>
            <a:r>
              <a:rPr lang="de-DE" sz="2400" dirty="0" err="1" smtClean="0"/>
              <a:t>dictates</a:t>
            </a:r>
            <a:r>
              <a:rPr lang="de-DE" sz="2400" dirty="0" smtClean="0"/>
              <a:t> optimal </a:t>
            </a:r>
          </a:p>
          <a:p>
            <a:pPr marL="0" indent="0">
              <a:buNone/>
            </a:pPr>
            <a:r>
              <a:rPr lang="de-DE" sz="2400" dirty="0" err="1" smtClean="0"/>
              <a:t>selfprediction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target</a:t>
            </a:r>
            <a:r>
              <a:rPr lang="de-DE" sz="2400" dirty="0" smtClean="0"/>
              <a:t> </a:t>
            </a:r>
            <a:r>
              <a:rPr lang="de-DE" sz="2400" dirty="0" err="1" smtClean="0"/>
              <a:t>timeseries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But:</a:t>
            </a:r>
            <a:endParaRPr lang="de-DE" sz="24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Taking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realization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past</a:t>
            </a:r>
            <a:r>
              <a:rPr lang="de-DE" sz="2400" dirty="0" smtClean="0"/>
              <a:t> variable</a:t>
            </a:r>
          </a:p>
          <a:p>
            <a:pPr marL="0" indent="0">
              <a:buNone/>
            </a:pP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insufficient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</a:t>
            </a:r>
            <a:r>
              <a:rPr lang="de-DE" sz="2400" dirty="0" smtClean="0"/>
              <a:t>!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65" y="2198468"/>
            <a:ext cx="1677078" cy="1448385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6084168" y="3212977"/>
            <a:ext cx="360040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444208" y="3392997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5580112" y="3400752"/>
            <a:ext cx="4890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444208" y="2996952"/>
            <a:ext cx="24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Why</a:t>
            </a:r>
            <a:r>
              <a:rPr lang="de-DE" sz="2400" i="1" dirty="0" smtClean="0"/>
              <a:t> States?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Wiener‘s</a:t>
            </a:r>
            <a:r>
              <a:rPr lang="de-DE" sz="2400" dirty="0" smtClean="0"/>
              <a:t> </a:t>
            </a:r>
            <a:r>
              <a:rPr lang="de-DE" sz="2400" dirty="0" err="1" smtClean="0"/>
              <a:t>formalism</a:t>
            </a:r>
            <a:r>
              <a:rPr lang="de-DE" sz="2400" dirty="0" smtClean="0"/>
              <a:t> </a:t>
            </a:r>
            <a:r>
              <a:rPr lang="de-DE" sz="2400" dirty="0" err="1" smtClean="0"/>
              <a:t>dictates</a:t>
            </a:r>
            <a:r>
              <a:rPr lang="de-DE" sz="2400" dirty="0" smtClean="0"/>
              <a:t> optimal</a:t>
            </a:r>
          </a:p>
          <a:p>
            <a:pPr marL="0" indent="0">
              <a:buNone/>
            </a:pPr>
            <a:r>
              <a:rPr lang="de-DE" sz="2400" dirty="0" err="1" smtClean="0"/>
              <a:t>selfprediction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target</a:t>
            </a:r>
            <a:r>
              <a:rPr lang="de-DE" sz="2400" dirty="0" smtClean="0"/>
              <a:t> </a:t>
            </a:r>
            <a:r>
              <a:rPr lang="de-DE" sz="2400" dirty="0" err="1" smtClean="0"/>
              <a:t>timeseries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But:</a:t>
            </a:r>
            <a:endParaRPr lang="de-DE" sz="24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Taking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realization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past</a:t>
            </a:r>
            <a:r>
              <a:rPr lang="de-DE" sz="2400" dirty="0" smtClean="0"/>
              <a:t> variable </a:t>
            </a:r>
          </a:p>
          <a:p>
            <a:pPr marL="0" indent="0">
              <a:buNone/>
            </a:pP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insufficient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</a:t>
            </a:r>
            <a:r>
              <a:rPr lang="de-DE" sz="2400" dirty="0" smtClean="0"/>
              <a:t>!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7"/>
          <a:stretch/>
        </p:blipFill>
        <p:spPr bwMode="auto">
          <a:xfrm>
            <a:off x="5508104" y="2105060"/>
            <a:ext cx="3437812" cy="190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5580112" y="3107327"/>
            <a:ext cx="936104" cy="60970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Information 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smtClean="0"/>
              <a:t>Shannon Information</a:t>
            </a:r>
          </a:p>
          <a:p>
            <a:r>
              <a:rPr lang="de-DE" dirty="0" smtClean="0"/>
              <a:t>Shannon </a:t>
            </a:r>
            <a:r>
              <a:rPr lang="de-DE" dirty="0" err="1" smtClean="0"/>
              <a:t>Entropy</a:t>
            </a:r>
            <a:endParaRPr lang="de-DE" dirty="0" smtClean="0"/>
          </a:p>
          <a:p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Entropy</a:t>
            </a:r>
            <a:endParaRPr lang="de-DE" dirty="0" smtClean="0"/>
          </a:p>
          <a:p>
            <a:r>
              <a:rPr lang="de-DE" dirty="0"/>
              <a:t>Mutual Information</a:t>
            </a:r>
          </a:p>
          <a:p>
            <a:r>
              <a:rPr lang="de-DE" dirty="0" err="1" smtClean="0"/>
              <a:t>Conditional</a:t>
            </a:r>
            <a:r>
              <a:rPr lang="de-DE" dirty="0" smtClean="0"/>
              <a:t> Mutual Information</a:t>
            </a:r>
          </a:p>
          <a:p>
            <a:r>
              <a:rPr lang="de-DE" dirty="0" smtClean="0"/>
              <a:t>Wiener </a:t>
            </a:r>
            <a:r>
              <a:rPr lang="de-DE" dirty="0" err="1" smtClean="0"/>
              <a:t>Causality</a:t>
            </a:r>
            <a:endParaRPr lang="de-DE" dirty="0" smtClean="0"/>
          </a:p>
          <a:p>
            <a:r>
              <a:rPr lang="de-DE" dirty="0" smtClean="0"/>
              <a:t>Transfer </a:t>
            </a:r>
            <a:r>
              <a:rPr lang="de-DE" dirty="0" err="1" smtClean="0"/>
              <a:t>Entropy</a:t>
            </a:r>
            <a:endParaRPr lang="de-DE" dirty="0" smtClean="0"/>
          </a:p>
          <a:p>
            <a:r>
              <a:rPr lang="de-DE" dirty="0" smtClean="0"/>
              <a:t>State Space</a:t>
            </a:r>
          </a:p>
          <a:p>
            <a:r>
              <a:rPr lang="de-DE" dirty="0" smtClean="0"/>
              <a:t>Goals</a:t>
            </a:r>
          </a:p>
          <a:p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3215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0502"/>
            <a:ext cx="7068173" cy="40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common</a:t>
            </a:r>
            <a:r>
              <a:rPr lang="de-DE" sz="2400" dirty="0" smtClean="0"/>
              <a:t> </a:t>
            </a:r>
            <a:r>
              <a:rPr lang="de-DE" sz="2400" dirty="0" err="1" smtClean="0"/>
              <a:t>electrophysiological</a:t>
            </a:r>
            <a:r>
              <a:rPr lang="de-DE" sz="2400" dirty="0" smtClean="0"/>
              <a:t> </a:t>
            </a:r>
            <a:r>
              <a:rPr lang="de-DE" sz="2400" dirty="0" err="1" smtClean="0"/>
              <a:t>preprocessing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/>
              <a:t>e</a:t>
            </a:r>
            <a:r>
              <a:rPr lang="de-DE" sz="2400" dirty="0" err="1" smtClean="0"/>
              <a:t>stimation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Transfer </a:t>
            </a:r>
            <a:r>
              <a:rPr lang="de-DE" sz="2400" dirty="0" err="1" smtClean="0"/>
              <a:t>Entropy</a:t>
            </a:r>
            <a:r>
              <a:rPr lang="de-DE" sz="2400" dirty="0" smtClean="0"/>
              <a:t>?</a:t>
            </a:r>
          </a:p>
          <a:p>
            <a:endParaRPr lang="de-DE" sz="2400" dirty="0" smtClean="0"/>
          </a:p>
          <a:p>
            <a:pPr marL="457200" lvl="1" indent="0">
              <a:buNone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…</a:t>
            </a:r>
          </a:p>
          <a:p>
            <a:pPr marL="457200" lvl="1" indent="0">
              <a:buNone/>
            </a:pPr>
            <a:endParaRPr lang="de-DE" sz="2400" dirty="0" smtClean="0"/>
          </a:p>
          <a:p>
            <a:pPr lvl="2"/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 type </a:t>
            </a:r>
            <a:r>
              <a:rPr lang="de-DE" sz="1600" dirty="0" err="1" smtClean="0"/>
              <a:t>have</a:t>
            </a:r>
            <a:r>
              <a:rPr lang="de-DE" sz="1600" dirty="0" smtClean="0"/>
              <a:t>?</a:t>
            </a:r>
          </a:p>
          <a:p>
            <a:pPr lvl="2"/>
            <a:r>
              <a:rPr lang="de-DE" sz="1600" dirty="0" smtClean="0"/>
              <a:t>high-/</a:t>
            </a:r>
            <a:r>
              <a:rPr lang="de-DE" sz="1600" dirty="0" err="1" smtClean="0"/>
              <a:t>lowpass</a:t>
            </a:r>
            <a:r>
              <a:rPr lang="de-DE" sz="1600" dirty="0" smtClean="0"/>
              <a:t> </a:t>
            </a:r>
            <a:r>
              <a:rPr lang="de-DE" sz="1600" dirty="0" err="1" smtClean="0"/>
              <a:t>filtering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?</a:t>
            </a:r>
          </a:p>
          <a:p>
            <a:pPr lvl="2"/>
            <a:r>
              <a:rPr lang="de-DE" sz="1600" dirty="0" err="1" smtClean="0"/>
              <a:t>downsampling</a:t>
            </a:r>
            <a:r>
              <a:rPr lang="de-DE" sz="1600" dirty="0" smtClean="0"/>
              <a:t>/</a:t>
            </a:r>
            <a:r>
              <a:rPr lang="de-DE" sz="1600" dirty="0" err="1" smtClean="0"/>
              <a:t>decimate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?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5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22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8" y="1556792"/>
            <a:ext cx="8280920" cy="322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Kus-Model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6780245" cy="48691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2736304" cy="153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7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Kus-Model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8" y="1196752"/>
            <a:ext cx="6780245" cy="458112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355976" y="1196752"/>
            <a:ext cx="4392488" cy="489654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2736304" cy="153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6252"/>
            <a:ext cx="5423847" cy="11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5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Plan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96752"/>
            <a:ext cx="2541665" cy="48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26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" y="1078513"/>
            <a:ext cx="8364388" cy="394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4" y="5013176"/>
            <a:ext cx="2584278" cy="193820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890650" y="220486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77282" y="274638"/>
            <a:ext cx="6309517" cy="1138138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Lowpass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160 Hz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Butterworth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27</a:t>
            </a:fld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876256" y="24208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0" y="1678922"/>
            <a:ext cx="83811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1985047" y="285293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992678" y="364502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999237" y="417880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872051" y="230389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919547" y="2985677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919547" y="311059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017243" y="2285221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990245" y="3475005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4" y="5013176"/>
            <a:ext cx="2584278" cy="19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94122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Lowpass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80 Hz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Butterworth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28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24737"/>
            <a:ext cx="2584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3" y="1340768"/>
            <a:ext cx="8067675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2017243" y="3208389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012160" y="213285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994257" y="285293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012160" y="3068960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81488" y="274638"/>
            <a:ext cx="6305312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Highpass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 Hz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Butterworth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29</a:t>
            </a:fld>
            <a:endParaRPr lang="de-D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84784"/>
            <a:ext cx="77628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4" y="5013176"/>
            <a:ext cx="2584278" cy="193820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2201468" y="393305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Exp</a:t>
            </a:r>
            <a:r>
              <a:rPr lang="de-DE" sz="2400" dirty="0" smtClean="0"/>
              <a:t>.: „6 </a:t>
            </a:r>
            <a:r>
              <a:rPr lang="de-DE" sz="2400" dirty="0" err="1" smtClean="0"/>
              <a:t>of</a:t>
            </a:r>
            <a:r>
              <a:rPr lang="de-DE" sz="2400" dirty="0" smtClean="0"/>
              <a:t> 49“		- - - - - -</a:t>
            </a:r>
            <a:r>
              <a:rPr lang="de-DE" sz="2400" dirty="0"/>
              <a:t>		</a:t>
            </a:r>
            <a:r>
              <a:rPr lang="de-DE" sz="2400" dirty="0" smtClean="0"/>
              <a:t>p=1 (1:13983816)</a:t>
            </a:r>
          </a:p>
          <a:p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043608" y="2204864"/>
            <a:ext cx="4968552" cy="32403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93858" y="364037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pic>
        <p:nvPicPr>
          <p:cNvPr id="1026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56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1488" y="332656"/>
            <a:ext cx="6305312" cy="936104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Lowpass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160 Hz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Butterworth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w/o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30</a:t>
            </a:fld>
            <a:endParaRPr lang="de-DE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40768"/>
            <a:ext cx="81248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2021448" y="386104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4" y="5013176"/>
            <a:ext cx="2584278" cy="193820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935654" y="206084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949631" y="278092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949631" y="292494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850106"/>
          </a:xfrm>
        </p:spPr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31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5356" cy="446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850106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32</a:t>
            </a:fld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58000" cy="45720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7258000" cy="45720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Low-/</a:t>
            </a:r>
            <a:r>
              <a:rPr lang="de-DE" dirty="0" err="1" smtClean="0"/>
              <a:t>Highpass</a:t>
            </a:r>
            <a:r>
              <a:rPr lang="de-DE" dirty="0" smtClean="0"/>
              <a:t> Filter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on TE </a:t>
            </a:r>
            <a:r>
              <a:rPr lang="de-DE" dirty="0" err="1" smtClean="0"/>
              <a:t>estimation</a:t>
            </a:r>
            <a:endParaRPr lang="de-DE" dirty="0" smtClean="0"/>
          </a:p>
          <a:p>
            <a:r>
              <a:rPr lang="de-DE" dirty="0" smtClean="0"/>
              <a:t>Greatest </a:t>
            </a:r>
            <a:r>
              <a:rPr lang="de-DE" dirty="0" err="1" smtClean="0"/>
              <a:t>Effect</a:t>
            </a:r>
            <a:r>
              <a:rPr lang="de-DE" dirty="0" smtClean="0"/>
              <a:t> after </a:t>
            </a:r>
            <a:r>
              <a:rPr lang="de-DE" dirty="0" err="1" smtClean="0"/>
              <a:t>approx</a:t>
            </a:r>
            <a:r>
              <a:rPr lang="de-DE" dirty="0" smtClean="0"/>
              <a:t>. 160 Hz </a:t>
            </a:r>
            <a:r>
              <a:rPr lang="de-DE" dirty="0" err="1"/>
              <a:t>l</a:t>
            </a:r>
            <a:r>
              <a:rPr lang="de-DE" dirty="0" err="1" smtClean="0"/>
              <a:t>owpass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But..</a:t>
            </a:r>
          </a:p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ameliorated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optimizing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filtering</a:t>
            </a:r>
            <a:r>
              <a:rPr lang="de-DE" dirty="0"/>
              <a:t> on Interaction Delay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nonlinear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1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33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58000" cy="4572000"/>
          </a:xfrm>
        </p:spPr>
        <p:txBody>
          <a:bodyPr/>
          <a:lstStyle/>
          <a:p>
            <a:r>
              <a:rPr lang="de-DE" dirty="0" smtClean="0"/>
              <a:t>Validation </a:t>
            </a:r>
            <a:r>
              <a:rPr lang="de-DE" dirty="0" err="1" smtClean="0"/>
              <a:t>of</a:t>
            </a:r>
            <a:r>
              <a:rPr lang="de-DE" dirty="0" smtClean="0"/>
              <a:t> Dimmer-Switch Model </a:t>
            </a:r>
            <a:r>
              <a:rPr lang="de-DE" dirty="0" err="1" smtClean="0"/>
              <a:t>with</a:t>
            </a:r>
            <a:r>
              <a:rPr lang="de-DE" dirty="0" smtClean="0"/>
              <a:t> TE (TP1-Data)</a:t>
            </a:r>
          </a:p>
          <a:p>
            <a:r>
              <a:rPr lang="de-DE" dirty="0" err="1" smtClean="0"/>
              <a:t>Causality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EMG </a:t>
            </a:r>
            <a:r>
              <a:rPr lang="de-DE" dirty="0" err="1" smtClean="0"/>
              <a:t>and</a:t>
            </a:r>
            <a:r>
              <a:rPr lang="de-DE" dirty="0" smtClean="0"/>
              <a:t> STN/</a:t>
            </a:r>
            <a:r>
              <a:rPr lang="de-DE" dirty="0" err="1" smtClean="0"/>
              <a:t>ViM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in </a:t>
            </a:r>
            <a:r>
              <a:rPr lang="de-DE" dirty="0" err="1" smtClean="0"/>
              <a:t>tremordominant</a:t>
            </a:r>
            <a:r>
              <a:rPr lang="de-DE" dirty="0" smtClean="0"/>
              <a:t> Parkinson </a:t>
            </a:r>
            <a:r>
              <a:rPr lang="de-DE" dirty="0" err="1" smtClean="0"/>
              <a:t>Patients</a:t>
            </a:r>
            <a:endParaRPr lang="de-DE" dirty="0" smtClean="0"/>
          </a:p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TE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Granger-Causality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5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552728" cy="1143000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A7D2-0767-4554-B277-AF287F3CE65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Exp</a:t>
            </a:r>
            <a:r>
              <a:rPr lang="de-DE" sz="2400" dirty="0" smtClean="0"/>
              <a:t>.: „6 </a:t>
            </a:r>
            <a:r>
              <a:rPr lang="de-DE" sz="2400" dirty="0" err="1" smtClean="0"/>
              <a:t>of</a:t>
            </a:r>
            <a:r>
              <a:rPr lang="de-DE" sz="2400" dirty="0" smtClean="0"/>
              <a:t> 49“		5 - - - - -	p=1:1712300	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043608" y="2204864"/>
            <a:ext cx="4968552" cy="32403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93858" y="364037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954217" y="3445840"/>
            <a:ext cx="1147333" cy="7584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356865" y="3648535"/>
            <a:ext cx="3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pic>
        <p:nvPicPr>
          <p:cNvPr id="11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74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Exp</a:t>
            </a:r>
            <a:r>
              <a:rPr lang="de-DE" sz="2400" dirty="0" smtClean="0"/>
              <a:t>.: „6 </a:t>
            </a:r>
            <a:r>
              <a:rPr lang="de-DE" sz="2400" dirty="0" err="1" smtClean="0"/>
              <a:t>of</a:t>
            </a:r>
            <a:r>
              <a:rPr lang="de-DE" sz="2400" dirty="0" smtClean="0"/>
              <a:t> 49“		5 7 - - - -	p=1:178360	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043608" y="2204864"/>
            <a:ext cx="4968552" cy="32403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93858" y="364037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954217" y="3445840"/>
            <a:ext cx="1147333" cy="7584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356865" y="3717032"/>
            <a:ext cx="34203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356864" y="3655784"/>
            <a:ext cx="27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pic>
        <p:nvPicPr>
          <p:cNvPr id="11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3" name="Gerade Verbindung mit Pfeil 12"/>
          <p:cNvCxnSpPr>
            <a:endCxn id="10" idx="3"/>
          </p:cNvCxnSpPr>
          <p:nvPr/>
        </p:nvCxnSpPr>
        <p:spPr>
          <a:xfrm flipH="1">
            <a:off x="3635896" y="3840450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5004048" y="1844824"/>
            <a:ext cx="1800200" cy="1962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835031" y="3116867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 </a:t>
            </a:r>
            <a:r>
              <a:rPr lang="de-DE" dirty="0" err="1" smtClean="0"/>
              <a:t>gain</a:t>
            </a:r>
            <a:r>
              <a:rPr lang="de-DE" dirty="0" smtClean="0"/>
              <a:t> =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101158" cy="79208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5385792" cy="4572000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sz="2400" dirty="0" smtClean="0"/>
                  <a:t>How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quantify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information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gain</a:t>
                </a:r>
                <a:r>
                  <a:rPr lang="de-DE" sz="2400" dirty="0" smtClean="0"/>
                  <a:t>…..?</a:t>
                </a:r>
              </a:p>
              <a:p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err="1" smtClean="0"/>
                  <a:t>Measure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should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have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following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properties</a:t>
                </a:r>
                <a:r>
                  <a:rPr lang="de-DE" sz="2400" dirty="0" smtClean="0"/>
                  <a:t>:</a:t>
                </a:r>
              </a:p>
              <a:p>
                <a:endParaRPr lang="de-DE" sz="2400" dirty="0" smtClean="0"/>
              </a:p>
              <a:p>
                <a:pPr>
                  <a:buFontTx/>
                  <a:buChar char="-"/>
                </a:pPr>
                <a:r>
                  <a:rPr lang="de-DE" sz="1900" dirty="0" err="1" smtClean="0"/>
                  <a:t>Dependent</a:t>
                </a:r>
                <a:r>
                  <a:rPr lang="de-DE" sz="1900" dirty="0" smtClean="0"/>
                  <a:t> on </a:t>
                </a:r>
                <a:r>
                  <a:rPr lang="de-DE" sz="1900" dirty="0" err="1" smtClean="0"/>
                  <a:t>probability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distribution</a:t>
                </a:r>
                <a:endParaRPr lang="de-DE" sz="1900" dirty="0" smtClean="0"/>
              </a:p>
              <a:p>
                <a:pPr>
                  <a:buFontTx/>
                  <a:buChar char="-"/>
                </a:pPr>
                <a:r>
                  <a:rPr lang="de-DE" sz="1900" dirty="0" err="1" smtClean="0"/>
                  <a:t>Unlikely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events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should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have</a:t>
                </a:r>
                <a:r>
                  <a:rPr lang="de-DE" sz="1900" dirty="0" smtClean="0"/>
                  <a:t> a high </a:t>
                </a:r>
                <a:r>
                  <a:rPr lang="de-DE" sz="1900" dirty="0" err="1" smtClean="0"/>
                  <a:t>information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content</a:t>
                </a:r>
                <a:endParaRPr lang="de-DE" sz="1900" dirty="0" smtClean="0"/>
              </a:p>
              <a:p>
                <a:pPr>
                  <a:buFontTx/>
                  <a:buChar char="-"/>
                </a:pPr>
                <a:r>
                  <a:rPr lang="de-DE" sz="1900" dirty="0" smtClean="0"/>
                  <a:t>Information </a:t>
                </a:r>
                <a:r>
                  <a:rPr lang="de-DE" sz="1900" dirty="0" err="1" smtClean="0"/>
                  <a:t>content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should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be</a:t>
                </a:r>
                <a:r>
                  <a:rPr lang="de-DE" sz="1900" dirty="0" smtClean="0"/>
                  <a:t> additive </a:t>
                </a:r>
                <a:r>
                  <a:rPr lang="de-DE" sz="1900" dirty="0" err="1" smtClean="0"/>
                  <a:t>for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independent</a:t>
                </a:r>
                <a:r>
                  <a:rPr lang="de-DE" sz="1900" dirty="0" smtClean="0"/>
                  <a:t> </a:t>
                </a:r>
                <a:r>
                  <a:rPr lang="de-DE" sz="1900" dirty="0" err="1" smtClean="0"/>
                  <a:t>events</a:t>
                </a:r>
                <a:endParaRPr lang="de-DE" sz="1900" dirty="0"/>
              </a:p>
              <a:p>
                <a:pPr>
                  <a:buFont typeface="Wingdings"/>
                  <a:buChar char="à"/>
                </a:pPr>
                <a:endParaRPr lang="de-DE" sz="2400" i="1" dirty="0" smtClean="0">
                  <a:sym typeface="Wingdings" panose="05000000000000000000" pitchFamily="2" charset="2"/>
                </a:endParaRPr>
              </a:p>
              <a:p>
                <a:pPr>
                  <a:buFont typeface="Wingdings"/>
                  <a:buChar char="à"/>
                </a:pPr>
                <a:r>
                  <a:rPr lang="de-DE" sz="2400" i="1" dirty="0" smtClean="0">
                    <a:sym typeface="Wingdings" panose="05000000000000000000" pitchFamily="2" charset="2"/>
                  </a:rPr>
                  <a:t>Shannon Information</a:t>
                </a:r>
              </a:p>
              <a:p>
                <a:pPr marL="0" indent="0">
                  <a:buNone/>
                </a:pPr>
                <a:r>
                  <a:rPr lang="de-DE" sz="2400" dirty="0">
                    <a:sym typeface="Wingdings" panose="05000000000000000000" pitchFamily="2" charset="2"/>
                  </a:rPr>
                  <a:t>	</a:t>
                </a:r>
                <a:r>
                  <a:rPr lang="de-DE" sz="2400" b="1" dirty="0" smtClean="0">
                    <a:sym typeface="Wingdings" panose="05000000000000000000" pitchFamily="2" charset="2"/>
                  </a:rPr>
                  <a:t>I(x)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400" b="1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sz="2400" b="1" i="0" smtClean="0">
                                <a:latin typeface="Cambria Math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de-DE" sz="2400" b="1" i="0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sz="2400" b="1" i="1" smtClean="0">
                            <a:latin typeface="Cambria Math"/>
                            <a:sym typeface="Wingdings" panose="05000000000000000000" pitchFamily="2" charset="2"/>
                          </a:rPr>
                          <m:t>(</m:t>
                        </m:r>
                        <m:f>
                          <m:fPr>
                            <m:ctrlP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𝒑</m:t>
                            </m:r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de-DE" sz="2400" b="1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de-DE" sz="2400" b="1" i="0" smtClean="0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sz="2400" b="1" dirty="0" smtClean="0"/>
                  <a:t> =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sz="2400" b="1" i="0" dirty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sz="2400" b="1" i="1" dirty="0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(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𝒑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(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de-DE" sz="2400" b="1" dirty="0" smtClean="0"/>
                  <a:t>	</a:t>
                </a:r>
                <a:r>
                  <a:rPr lang="de-DE" sz="2400" dirty="0" smtClean="0"/>
                  <a:t>		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5385792" cy="4572000"/>
              </a:xfrm>
              <a:blipFill rotWithShape="1">
                <a:blip r:embed="rId2"/>
                <a:stretch>
                  <a:fillRect l="-1359" t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1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0045"/>
            <a:ext cx="3312368" cy="2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6393904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400" i="1" dirty="0" smtClean="0"/>
                  <a:t>Shannon </a:t>
                </a:r>
                <a:r>
                  <a:rPr lang="de-DE" sz="2400" i="1" dirty="0" err="1" smtClean="0"/>
                  <a:t>Entropy</a:t>
                </a:r>
                <a:r>
                  <a:rPr lang="de-DE" sz="2400" i="1" dirty="0" smtClean="0"/>
                  <a:t>:</a:t>
                </a:r>
              </a:p>
              <a:p>
                <a:pPr marL="0" indent="0">
                  <a:buNone/>
                </a:pPr>
                <a:endParaRPr lang="de-DE" sz="2400" i="1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The </a:t>
                </a:r>
                <a:r>
                  <a:rPr lang="de-DE" sz="2000" dirty="0" err="1" smtClean="0"/>
                  <a:t>average</a:t>
                </a:r>
                <a:r>
                  <a:rPr lang="de-DE" sz="2000" dirty="0" smtClean="0"/>
                  <a:t> (</a:t>
                </a:r>
                <a:r>
                  <a:rPr lang="de-DE" sz="2000" dirty="0" err="1" smtClean="0"/>
                  <a:t>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expected</a:t>
                </a:r>
                <a:r>
                  <a:rPr lang="de-DE" sz="2000" dirty="0" smtClean="0"/>
                  <a:t>) </a:t>
                </a:r>
                <a:r>
                  <a:rPr lang="de-DE" sz="2000" dirty="0" err="1" smtClean="0"/>
                  <a:t>amount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000" dirty="0" err="1" smtClean="0"/>
                  <a:t>information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content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a </a:t>
                </a:r>
                <a:r>
                  <a:rPr lang="de-DE" sz="2000" dirty="0" err="1" smtClean="0"/>
                  <a:t>source</a:t>
                </a:r>
                <a:endParaRPr lang="de-DE" sz="2000" dirty="0" smtClean="0"/>
              </a:p>
              <a:p>
                <a:pPr marL="0" indent="0">
                  <a:buNone/>
                </a:pPr>
                <a:endParaRPr lang="de-DE" sz="2400" dirty="0" smtClean="0"/>
              </a:p>
              <a:p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b="1" dirty="0" smtClean="0">
                    <a:sym typeface="Wingdings" panose="05000000000000000000" pitchFamily="2" charset="2"/>
                  </a:rPr>
                  <a:t>H(x)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b="1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1" i="1" dirty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de-DE" sz="2400" b="1" i="1" dirty="0"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de-DE" sz="24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1" i="1" dirty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de-DE" sz="2400" b="1" i="1" dirty="0" smtClean="0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b="1" dirty="0" smtClean="0"/>
                  <a:t>=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de-DE" sz="2400" b="1" i="1" dirty="0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de-DE" sz="2400" b="1" i="1" dirty="0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de-DE" sz="2400" b="1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400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de-DE" sz="2400" b="1" i="1" dirty="0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b>
                          <m:sSubPr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sz="2400" b="1" i="0" dirty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sz="2400" b="1" i="1" dirty="0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(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𝒑</m:t>
                        </m:r>
                        <m:r>
                          <a:rPr lang="de-DE" sz="2400" b="1" i="1" dirty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de-DE" sz="2400" b="1" dirty="0" smtClean="0"/>
              </a:p>
              <a:p>
                <a:pPr marL="0" indent="0">
                  <a:buNone/>
                </a:pPr>
                <a:endParaRPr lang="de-DE" sz="2400" b="1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The </a:t>
                </a:r>
                <a:r>
                  <a:rPr lang="de-DE" sz="2000" dirty="0" err="1" smtClean="0"/>
                  <a:t>base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logarithm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usually</a:t>
                </a:r>
                <a:r>
                  <a:rPr lang="de-DE" sz="2000" dirty="0" smtClean="0"/>
                  <a:t> 2 </a:t>
                </a:r>
              </a:p>
              <a:p>
                <a:pPr marL="0" indent="0">
                  <a:buNone/>
                </a:pPr>
                <a:r>
                  <a:rPr lang="de-DE" sz="2000" dirty="0" err="1" smtClean="0"/>
                  <a:t>thus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unit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b="1" dirty="0" smtClean="0"/>
                  <a:t>H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</a:t>
                </a:r>
                <a:r>
                  <a:rPr lang="de-DE" sz="2000" i="1" dirty="0" err="1" smtClean="0"/>
                  <a:t>bits</a:t>
                </a:r>
                <a:r>
                  <a:rPr lang="de-DE" sz="2000" b="1" dirty="0" smtClean="0"/>
                  <a:t>	</a:t>
                </a:r>
                <a:r>
                  <a:rPr lang="de-DE" sz="2400" dirty="0" smtClean="0"/>
                  <a:t>		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6393904" cy="4572000"/>
              </a:xfrm>
              <a:blipFill rotWithShape="1">
                <a:blip r:embed="rId2"/>
                <a:stretch>
                  <a:fillRect l="-1430" t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1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0045"/>
            <a:ext cx="3312368" cy="2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 err="1" smtClean="0"/>
              <a:t>Example</a:t>
            </a:r>
            <a:r>
              <a:rPr lang="de-DE" sz="2400" i="1" dirty="0" smtClean="0"/>
              <a:t>:</a:t>
            </a:r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r>
              <a:rPr lang="de-DE" sz="2400" dirty="0" smtClean="0"/>
              <a:t>This </a:t>
            </a:r>
            <a:r>
              <a:rPr lang="de-DE" sz="2400" dirty="0" err="1" smtClean="0"/>
              <a:t>is</a:t>
            </a:r>
            <a:r>
              <a:rPr lang="de-DE" sz="2400" dirty="0" smtClean="0"/>
              <a:t> a </a:t>
            </a:r>
            <a:r>
              <a:rPr lang="de-DE" sz="2400" dirty="0" err="1" smtClean="0"/>
              <a:t>sentence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i="1" dirty="0"/>
          </a:p>
          <a:p>
            <a:pPr marL="0" indent="0">
              <a:buNone/>
            </a:pPr>
            <a:endParaRPr lang="de-DE" sz="2400" i="1" dirty="0" smtClean="0"/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H(x) = 2,8740 </a:t>
            </a:r>
            <a:r>
              <a:rPr lang="de-DE" sz="2400" dirty="0" err="1" smtClean="0"/>
              <a:t>bits</a:t>
            </a:r>
            <a:r>
              <a:rPr lang="de-DE" sz="2400" dirty="0" smtClean="0"/>
              <a:t>	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71137"/>
              </p:ext>
            </p:extLst>
          </p:nvPr>
        </p:nvGraphicFramePr>
        <p:xfrm>
          <a:off x="899589" y="3212976"/>
          <a:ext cx="604867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39"/>
                <a:gridCol w="643041"/>
                <a:gridCol w="643041"/>
                <a:gridCol w="616278"/>
                <a:gridCol w="672075"/>
                <a:gridCol w="672075"/>
                <a:gridCol w="672075"/>
                <a:gridCol w="672075"/>
                <a:gridCol w="67207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Letter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P(x)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3/15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2/15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I(x)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3,91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3,91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3,91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2,91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2,91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2,91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571999" y="1412776"/>
                <a:ext cx="3323667" cy="528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ym typeface="Wingdings" panose="05000000000000000000" pitchFamily="2" charset="2"/>
                  </a:rPr>
                  <a:t>I(x)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b="1">
                                <a:latin typeface="Cambria Math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de-DE" b="1">
                                <a:latin typeface="Cambria Math"/>
                                <a:sym typeface="Wingdings" panose="05000000000000000000" pitchFamily="2" charset="2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b="1" i="1">
                            <a:latin typeface="Cambria Math"/>
                            <a:sym typeface="Wingdings" panose="05000000000000000000" pitchFamily="2" charset="2"/>
                          </a:rPr>
                          <m:t>(</m:t>
                        </m:r>
                        <m:f>
                          <m:fPr>
                            <m:ctrlP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𝒑</m:t>
                            </m:r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de-DE" b="1" i="1">
                                <a:latin typeface="Cambria Math"/>
                                <a:sym typeface="Wingdings" panose="05000000000000000000" pitchFamily="2" charset="2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de-DE" b="1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b="1" dirty="0"/>
                  <a:t> =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b="1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dirty="0">
                                <a:latin typeface="Cambria Math"/>
                              </a:rPr>
                              <m:t> </m:t>
                            </m:r>
                            <m:r>
                              <a:rPr lang="de-DE" b="1" dirty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b="1" i="1" dirty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b="1" i="1" dirty="0">
                            <a:latin typeface="Cambria Math"/>
                          </a:rPr>
                          <m:t>(</m:t>
                        </m:r>
                        <m:r>
                          <a:rPr lang="de-DE" b="1" i="1" dirty="0">
                            <a:latin typeface="Cambria Math"/>
                          </a:rPr>
                          <m:t>𝒑</m:t>
                        </m:r>
                        <m:r>
                          <a:rPr lang="de-DE" b="1" i="1" dirty="0">
                            <a:latin typeface="Cambria Math"/>
                          </a:rPr>
                          <m:t>(</m:t>
                        </m:r>
                        <m:r>
                          <a:rPr lang="de-DE" b="1" i="1" dirty="0">
                            <a:latin typeface="Cambria Math"/>
                          </a:rPr>
                          <m:t>𝒙</m:t>
                        </m:r>
                        <m:r>
                          <a:rPr lang="de-DE" b="1" i="1" dirty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12776"/>
                <a:ext cx="3323667" cy="528286"/>
              </a:xfrm>
              <a:prstGeom prst="rect">
                <a:avLst/>
              </a:prstGeom>
              <a:blipFill rotWithShape="1">
                <a:blip r:embed="rId2"/>
                <a:stretch>
                  <a:fillRect l="-1468" b="-69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571999" y="2060848"/>
                <a:ext cx="4265463" cy="406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ym typeface="Wingdings" panose="05000000000000000000" pitchFamily="2" charset="2"/>
                  </a:rPr>
                  <a:t>H(x)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b="1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1" i="1" dirty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de-DE" b="1" i="1" dirty="0"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de-DE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1" i="1" dirty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de-DE" b="1" i="1" dirty="0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de-DE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de-DE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de-DE" b="1" dirty="0"/>
                  <a:t>=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b="1" i="1" dirty="0">
                            <a:latin typeface="Cambria Math"/>
                          </a:rPr>
                        </m:ctrlPr>
                      </m:funcPr>
                      <m:fName>
                        <m:r>
                          <a:rPr lang="de-DE" b="1" i="1" dirty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de-DE" b="1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1" i="1" dirty="0"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de-DE" b="1" i="1" dirty="0">
                                <a:latin typeface="Cambria Math"/>
                              </a:rPr>
                              <m:t>𝒑</m:t>
                            </m:r>
                            <m:r>
                              <a:rPr lang="de-DE" b="1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de-DE" b="1" i="1" dirty="0">
                                <a:latin typeface="Cambria Math"/>
                              </a:rPr>
                              <m:t>𝒙</m:t>
                            </m:r>
                            <m:r>
                              <a:rPr lang="de-DE" b="1" i="1" dirty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b>
                          <m:sSubPr>
                            <m:ctrlPr>
                              <a:rPr lang="de-DE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dirty="0">
                                <a:latin typeface="Cambria Math"/>
                              </a:rPr>
                              <m:t> </m:t>
                            </m:r>
                            <m:r>
                              <a:rPr lang="de-DE" b="1" dirty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de-DE" b="1" i="1" dirty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de-DE" b="1" i="1" dirty="0">
                            <a:latin typeface="Cambria Math"/>
                          </a:rPr>
                          <m:t>(</m:t>
                        </m:r>
                        <m:r>
                          <a:rPr lang="de-DE" b="1" i="1" dirty="0">
                            <a:latin typeface="Cambria Math"/>
                          </a:rPr>
                          <m:t>𝒑</m:t>
                        </m:r>
                        <m:r>
                          <a:rPr lang="de-DE" b="1" i="1" dirty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de-DE" b="1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60848"/>
                <a:ext cx="4265463" cy="406714"/>
              </a:xfrm>
              <a:prstGeom prst="rect">
                <a:avLst/>
              </a:prstGeom>
              <a:blipFill rotWithShape="1">
                <a:blip r:embed="rId3"/>
                <a:stretch>
                  <a:fillRect l="-1143" t="-102985" b="-1641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</p:spPr>
        <p:txBody>
          <a:bodyPr>
            <a:normAutofit/>
          </a:bodyPr>
          <a:lstStyle/>
          <a:p>
            <a:r>
              <a:rPr lang="de-D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de-D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5EA7D2-0767-4554-B277-AF287F3CE652}" type="slidenum">
              <a:rPr lang="de-DE" smtClean="0"/>
              <a:t>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400" i="1" dirty="0" smtClean="0"/>
                  <a:t>Conditional </a:t>
                </a:r>
                <a:r>
                  <a:rPr lang="de-DE" sz="2400" i="1" dirty="0" err="1" smtClean="0"/>
                  <a:t>Entropy</a:t>
                </a:r>
                <a:r>
                  <a:rPr lang="de-DE" sz="2400" i="1" dirty="0" smtClean="0"/>
                  <a:t>:</a:t>
                </a:r>
              </a:p>
              <a:p>
                <a:pPr marL="0" indent="0">
                  <a:buNone/>
                </a:pPr>
                <a:endParaRPr lang="de-DE" sz="2400" i="1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The </a:t>
                </a:r>
                <a:r>
                  <a:rPr lang="de-DE" sz="2000" dirty="0" err="1" smtClean="0"/>
                  <a:t>average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amount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uncertainty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that</a:t>
                </a:r>
                <a:r>
                  <a:rPr lang="de-DE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000" dirty="0" err="1" smtClean="0"/>
                  <a:t>remains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about</a:t>
                </a:r>
                <a:r>
                  <a:rPr lang="de-DE" sz="2000" dirty="0" smtClean="0"/>
                  <a:t> an </a:t>
                </a:r>
                <a:r>
                  <a:rPr lang="de-DE" sz="2000" dirty="0" err="1" smtClean="0"/>
                  <a:t>event</a:t>
                </a:r>
                <a:r>
                  <a:rPr lang="de-DE" sz="2000" dirty="0" smtClean="0"/>
                  <a:t> X </a:t>
                </a:r>
                <a:r>
                  <a:rPr lang="de-DE" sz="2000" dirty="0" err="1" smtClean="0"/>
                  <a:t>given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outcome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an </a:t>
                </a:r>
                <a:r>
                  <a:rPr lang="de-DE" sz="2000" dirty="0" err="1" smtClean="0"/>
                  <a:t>event</a:t>
                </a:r>
                <a:r>
                  <a:rPr lang="de-DE" sz="2000" dirty="0" smtClean="0"/>
                  <a:t> Y</a:t>
                </a:r>
                <a:endParaRPr lang="de-DE" sz="2400" dirty="0" smtClean="0"/>
              </a:p>
              <a:p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b="1" dirty="0" smtClean="0"/>
                  <a:t>H(X|Y)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sz="2400" b="1" i="1" smtClean="0"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𝒀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de-DE" sz="2400" b="1" i="1" smtClean="0">
                            <a:latin typeface="Cambria Math"/>
                          </a:rPr>
                          <m:t>𝑯</m:t>
                        </m:r>
                        <m:r>
                          <a:rPr lang="de-DE" sz="2400" b="1" i="1" smtClean="0">
                            <a:latin typeface="Cambria Math"/>
                          </a:rPr>
                          <m:t>(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𝑿</m:t>
                        </m:r>
                        <m:r>
                          <a:rPr lang="de-DE" sz="2400" b="1" i="1" smtClean="0">
                            <a:latin typeface="Cambria Math"/>
                          </a:rPr>
                          <m:t>|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𝒀</m:t>
                        </m:r>
                        <m:r>
                          <a:rPr lang="de-DE" sz="2400" b="1" i="1" smtClean="0">
                            <a:latin typeface="Cambria Math"/>
                          </a:rPr>
                          <m:t>=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𝒚</m:t>
                        </m:r>
                        <m:r>
                          <a:rPr lang="de-DE" sz="2400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de-DE" sz="2400" b="1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		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76" t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114800" y="292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660232" y="2710461"/>
            <a:ext cx="1656184" cy="1163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297102" y="3155885"/>
            <a:ext cx="382444" cy="272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22004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5 - - - - -</a:t>
            </a:r>
          </a:p>
        </p:txBody>
      </p:sp>
      <p:pic>
        <p:nvPicPr>
          <p:cNvPr id="10" name="Picture 2" descr="https://encrypted-tbn0.gstatic.com/images?q=tbn:ANd9GcQOqRXM7HEXQ7ZIrO-Wq2WLnwHHQMYzhHQFXv9UtutC5GLQvg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feld 6"/>
          <p:cNvSpPr txBox="1"/>
          <p:nvPr/>
        </p:nvSpPr>
        <p:spPr>
          <a:xfrm>
            <a:off x="7303656" y="3118360"/>
            <a:ext cx="3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3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921</Words>
  <Application>Microsoft Office PowerPoint</Application>
  <PresentationFormat>Bildschirmpräsentation (4:3)</PresentationFormat>
  <Paragraphs>324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Dactylos</vt:lpstr>
      <vt:lpstr>Transfer Entropy</vt:lpstr>
      <vt:lpstr>Outline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Information Theory</vt:lpstr>
      <vt:lpstr>„Causality“</vt:lpstr>
      <vt:lpstr>Transfer Entropy</vt:lpstr>
      <vt:lpstr>Advantages</vt:lpstr>
      <vt:lpstr>Transfer Entropy</vt:lpstr>
      <vt:lpstr>Transfer Entropy</vt:lpstr>
      <vt:lpstr>Example</vt:lpstr>
      <vt:lpstr>Questions</vt:lpstr>
      <vt:lpstr>Previous Work</vt:lpstr>
      <vt:lpstr>Kus-Model</vt:lpstr>
      <vt:lpstr>Kus-Model</vt:lpstr>
      <vt:lpstr>Analysis Plan</vt:lpstr>
      <vt:lpstr>Control</vt:lpstr>
      <vt:lpstr>Lowpass 160 Hz  Butterworth</vt:lpstr>
      <vt:lpstr>Lowpass 80 Hz  Butterworth</vt:lpstr>
      <vt:lpstr>Highpass 2 Hz Butterworth</vt:lpstr>
      <vt:lpstr>Lowpass 160 Hz  Butterworth w/o Opt.</vt:lpstr>
      <vt:lpstr>Results</vt:lpstr>
      <vt:lpstr>Summary</vt:lpstr>
      <vt:lpstr>Future Plans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</dc:title>
  <dc:creator>Immo</dc:creator>
  <cp:lastModifiedBy>weberi</cp:lastModifiedBy>
  <cp:revision>852</cp:revision>
  <dcterms:created xsi:type="dcterms:W3CDTF">2013-11-10T19:27:42Z</dcterms:created>
  <dcterms:modified xsi:type="dcterms:W3CDTF">2015-02-04T09:27:06Z</dcterms:modified>
</cp:coreProperties>
</file>